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39" r:id="rId3"/>
    <p:sldId id="275" r:id="rId4"/>
    <p:sldId id="278" r:id="rId5"/>
    <p:sldId id="257" r:id="rId6"/>
    <p:sldId id="354" r:id="rId7"/>
    <p:sldId id="377" r:id="rId8"/>
    <p:sldId id="373" r:id="rId9"/>
    <p:sldId id="279" r:id="rId10"/>
    <p:sldId id="338" r:id="rId11"/>
    <p:sldId id="355" r:id="rId12"/>
    <p:sldId id="375" r:id="rId13"/>
    <p:sldId id="374" r:id="rId14"/>
    <p:sldId id="359" r:id="rId15"/>
    <p:sldId id="360" r:id="rId16"/>
    <p:sldId id="361" r:id="rId17"/>
    <p:sldId id="362" r:id="rId18"/>
    <p:sldId id="363" r:id="rId19"/>
    <p:sldId id="364" r:id="rId20"/>
    <p:sldId id="365" r:id="rId21"/>
    <p:sldId id="367" r:id="rId22"/>
    <p:sldId id="368" r:id="rId23"/>
    <p:sldId id="369" r:id="rId24"/>
    <p:sldId id="370" r:id="rId25"/>
    <p:sldId id="371" r:id="rId26"/>
    <p:sldId id="372" r:id="rId27"/>
    <p:sldId id="341" r:id="rId28"/>
    <p:sldId id="376" r:id="rId29"/>
    <p:sldId id="342" r:id="rId30"/>
    <p:sldId id="343" r:id="rId31"/>
    <p:sldId id="269" r:id="rId3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D1D3D4"/>
    <a:srgbClr val="939598"/>
    <a:srgbClr val="8ED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>
      <p:cViewPr>
        <p:scale>
          <a:sx n="110" d="100"/>
          <a:sy n="110" d="100"/>
        </p:scale>
        <p:origin x="1662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31.7.2018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AE4F1-5722-4EAF-924F-12D124AC8F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092209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31.7.2018</a:t>
            </a:r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D6E69-C427-4E4C-9973-D5A3F692C2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285520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D6E69-C427-4E4C-9973-D5A3F692C20E}" type="slidenum">
              <a:rPr lang="cs-CZ" smtClean="0"/>
              <a:t>1</a:t>
            </a:fld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31.7.2018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0212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D6E69-C427-4E4C-9973-D5A3F692C20E}" type="slidenum">
              <a:rPr lang="cs-CZ" smtClean="0"/>
              <a:t>11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31.7.2018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4519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D6E69-C427-4E4C-9973-D5A3F692C20E}" type="slidenum">
              <a:rPr lang="cs-CZ" smtClean="0"/>
              <a:t>28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31.7.2018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8346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31.7.2018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CB5F-282D-4A28-8A0D-9217394641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9731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31.7.2018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CB5F-282D-4A28-8A0D-921739464129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11" y="6381328"/>
            <a:ext cx="1030814" cy="3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367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31.7.2018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CB5F-282D-4A28-8A0D-921739464129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11" y="6381328"/>
            <a:ext cx="1030814" cy="3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92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31.7.2018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CB5F-282D-4A28-8A0D-921739464129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11" y="6381328"/>
            <a:ext cx="1030814" cy="3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85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31.7.2018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CB5F-282D-4A28-8A0D-921739464129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11" y="6381328"/>
            <a:ext cx="1030814" cy="3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694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31.7.2018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CB5F-282D-4A28-8A0D-921739464129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11" y="6381328"/>
            <a:ext cx="1030814" cy="3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375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31.7.2018</a:t>
            </a: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CB5F-282D-4A28-8A0D-921739464129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11" y="6381328"/>
            <a:ext cx="1030814" cy="3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12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31.7.2018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CB5F-282D-4A28-8A0D-921739464129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11" y="6381328"/>
            <a:ext cx="1030814" cy="3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078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31.7.2018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CB5F-282D-4A28-8A0D-921739464129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11" y="6381328"/>
            <a:ext cx="1030814" cy="3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656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31.7.2018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CB5F-282D-4A28-8A0D-921739464129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11" y="6381328"/>
            <a:ext cx="1030814" cy="3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30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31.7.2018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CB5F-282D-4A28-8A0D-921739464129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11" y="6381328"/>
            <a:ext cx="1030814" cy="3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826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31.7.2018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8CB5F-282D-4A28-8A0D-9217394641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426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riegischova\Desktop\2016_01_19_mapa_titul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5390199" cy="577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355976" y="-98787"/>
            <a:ext cx="7772400" cy="3528392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nitPro" panose="020B0504030101020102" pitchFamily="34" charset="0"/>
                <a:cs typeface="UnitPro" panose="020B0504030101020102" pitchFamily="34" charset="0"/>
              </a:rPr>
              <a:t/>
            </a:r>
            <a:b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nitPro" panose="020B0504030101020102" pitchFamily="34" charset="0"/>
                <a:cs typeface="UnitPro" panose="020B0504030101020102" pitchFamily="34" charset="0"/>
              </a:rPr>
            </a:br>
            <a:r>
              <a:rPr lang="cs-CZ" sz="3100" dirty="0" smtClean="0">
                <a:latin typeface="UnitPro" panose="020B0504030101020102" pitchFamily="34" charset="0"/>
                <a:cs typeface="UnitPro" panose="020B0504030101020102" pitchFamily="34" charset="0"/>
              </a:rPr>
              <a:t>Pracovní skupina </a:t>
            </a:r>
            <a:r>
              <a:rPr lang="cs-CZ" sz="6000" u="sng" dirty="0" smtClean="0">
                <a:latin typeface="UnitPro" panose="020B0504030101020102" pitchFamily="34" charset="0"/>
                <a:cs typeface="UnitPro" panose="020B0504030101020102" pitchFamily="34" charset="0"/>
              </a:rPr>
              <a:t/>
            </a:r>
            <a:br>
              <a:rPr lang="cs-CZ" sz="6000" u="sng" dirty="0" smtClean="0">
                <a:latin typeface="UnitPro" panose="020B0504030101020102" pitchFamily="34" charset="0"/>
                <a:cs typeface="UnitPro" panose="020B0504030101020102" pitchFamily="34" charset="0"/>
              </a:rPr>
            </a:br>
            <a:r>
              <a:rPr lang="cs-CZ" sz="5300" u="sng" dirty="0" smtClean="0">
                <a:latin typeface="UnitPro" panose="020B0504030101020102" pitchFamily="34" charset="0"/>
                <a:cs typeface="UnitPro" panose="020B0504030101020102" pitchFamily="34" charset="0"/>
              </a:rPr>
              <a:t>Předškolní </a:t>
            </a:r>
            <a:br>
              <a:rPr lang="cs-CZ" sz="5300" u="sng" dirty="0" smtClean="0">
                <a:latin typeface="UnitPro" panose="020B0504030101020102" pitchFamily="34" charset="0"/>
                <a:cs typeface="UnitPro" panose="020B0504030101020102" pitchFamily="34" charset="0"/>
              </a:rPr>
            </a:br>
            <a:r>
              <a:rPr lang="cs-CZ" sz="5300" u="sng" dirty="0" smtClean="0">
                <a:latin typeface="UnitPro" panose="020B0504030101020102" pitchFamily="34" charset="0"/>
                <a:cs typeface="UnitPro" panose="020B0504030101020102" pitchFamily="34" charset="0"/>
              </a:rPr>
              <a:t>vzdělávání II.</a:t>
            </a:r>
            <a:br>
              <a:rPr lang="cs-CZ" sz="5300" u="sng" dirty="0" smtClean="0">
                <a:latin typeface="UnitPro" panose="020B0504030101020102" pitchFamily="34" charset="0"/>
                <a:cs typeface="UnitPro" panose="020B0504030101020102" pitchFamily="34" charset="0"/>
              </a:rPr>
            </a:br>
            <a:r>
              <a:rPr lang="cs-CZ" sz="53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nitPro" panose="020B0504030101020102" pitchFamily="34" charset="0"/>
                <a:cs typeface="UnitPro" panose="020B0504030101020102" pitchFamily="34" charset="0"/>
              </a:rPr>
              <a:t/>
            </a:r>
            <a:br>
              <a:rPr lang="cs-CZ" sz="53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nitPro" panose="020B0504030101020102" pitchFamily="34" charset="0"/>
                <a:cs typeface="UnitPro" panose="020B0504030101020102" pitchFamily="34" charset="0"/>
              </a:rPr>
            </a:br>
            <a:r>
              <a:rPr lang="cs-CZ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cs-CZ" sz="3100" i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3184" y="2921904"/>
            <a:ext cx="7008345" cy="2144885"/>
          </a:xfrm>
        </p:spPr>
        <p:txBody>
          <a:bodyPr>
            <a:normAutofit lnSpcReduction="10000"/>
          </a:bodyPr>
          <a:lstStyle/>
          <a:p>
            <a:pPr algn="r"/>
            <a:endParaRPr lang="cs-CZ" sz="3000" dirty="0">
              <a:solidFill>
                <a:schemeClr val="tx1"/>
              </a:solidFill>
            </a:endParaRPr>
          </a:p>
          <a:p>
            <a:pPr algn="r"/>
            <a:r>
              <a:rPr lang="cs-CZ" sz="2800" dirty="0" smtClean="0">
                <a:solidFill>
                  <a:schemeClr val="tx1"/>
                </a:solidFill>
                <a:latin typeface="UnitPro" panose="020B0504030101020102" pitchFamily="34" charset="0"/>
                <a:cs typeface="UnitPro" panose="020B0504030101020102" pitchFamily="34" charset="0"/>
              </a:rPr>
              <a:t>Institut plánování a rozvoje </a:t>
            </a:r>
            <a:br>
              <a:rPr lang="cs-CZ" sz="2800" dirty="0" smtClean="0">
                <a:solidFill>
                  <a:schemeClr val="tx1"/>
                </a:solidFill>
                <a:latin typeface="UnitPro" panose="020B0504030101020102" pitchFamily="34" charset="0"/>
                <a:cs typeface="UnitPro" panose="020B0504030101020102" pitchFamily="34" charset="0"/>
              </a:rPr>
            </a:br>
            <a:r>
              <a:rPr lang="cs-CZ" sz="2800" dirty="0" smtClean="0">
                <a:solidFill>
                  <a:schemeClr val="tx1"/>
                </a:solidFill>
                <a:latin typeface="UnitPro" panose="020B0504030101020102" pitchFamily="34" charset="0"/>
                <a:cs typeface="UnitPro" panose="020B0504030101020102" pitchFamily="34" charset="0"/>
              </a:rPr>
              <a:t>hl. m. Prahy</a:t>
            </a:r>
            <a:endParaRPr lang="cs-CZ" sz="2800" dirty="0">
              <a:solidFill>
                <a:schemeClr val="tx1"/>
              </a:solidFill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pPr algn="r"/>
            <a:r>
              <a:rPr lang="cs-CZ" sz="3900" dirty="0" smtClean="0">
                <a:solidFill>
                  <a:schemeClr val="tx1"/>
                </a:solidFill>
                <a:latin typeface="UnitPro" panose="020B0504030101020102" pitchFamily="34" charset="0"/>
                <a:cs typeface="UnitPro" panose="020B0504030101020102" pitchFamily="34" charset="0"/>
              </a:rPr>
              <a:t>31. července 2018</a:t>
            </a:r>
            <a:endParaRPr lang="cs-CZ" sz="3900" dirty="0">
              <a:solidFill>
                <a:schemeClr val="tx1"/>
              </a:solidFill>
              <a:latin typeface="UnitPro" panose="020B0504030101020102" pitchFamily="34" charset="0"/>
              <a:cs typeface="UnitPro" panose="020B0504030101020102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696058"/>
            <a:ext cx="2154954" cy="77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1" y="5605599"/>
            <a:ext cx="5543225" cy="955996"/>
          </a:xfrm>
          <a:prstGeom prst="rect">
            <a:avLst/>
          </a:prstGeom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31.7.2018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093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1249" y="-117456"/>
            <a:ext cx="8640960" cy="1143000"/>
          </a:xfrm>
        </p:spPr>
        <p:txBody>
          <a:bodyPr>
            <a:noAutofit/>
          </a:bodyPr>
          <a:lstStyle/>
          <a:p>
            <a:r>
              <a:rPr lang="cs-CZ" sz="3650" dirty="0">
                <a:latin typeface="UnitPro" panose="020B0504030101020102" pitchFamily="34" charset="0"/>
                <a:cs typeface="UnitPro" panose="020B0504030101020102" pitchFamily="34" charset="0"/>
              </a:rPr>
              <a:t>Opatření </a:t>
            </a:r>
            <a:r>
              <a:rPr lang="cs-CZ" sz="3650" dirty="0" smtClean="0">
                <a:latin typeface="UnitPro" panose="020B0504030101020102" pitchFamily="34" charset="0"/>
                <a:cs typeface="UnitPro" panose="020B0504030101020102" pitchFamily="34" charset="0"/>
              </a:rPr>
              <a:t>3.1.1. </a:t>
            </a:r>
            <a:r>
              <a:rPr lang="cs-CZ" sz="3650" dirty="0">
                <a:latin typeface="UnitPro" panose="020B0504030101020102" pitchFamily="34" charset="0"/>
                <a:cs typeface="UnitPro" panose="020B0504030101020102" pitchFamily="34" charset="0"/>
              </a:rPr>
              <a:t>Strategie </a:t>
            </a:r>
            <a:r>
              <a:rPr lang="cs-CZ" sz="3650" dirty="0" smtClean="0">
                <a:latin typeface="UnitPro" panose="020B0504030101020102" pitchFamily="34" charset="0"/>
                <a:cs typeface="UnitPro" panose="020B0504030101020102" pitchFamily="34" charset="0"/>
              </a:rPr>
              <a:t>ITI</a:t>
            </a:r>
            <a:endParaRPr lang="cs-CZ" sz="3650" dirty="0">
              <a:latin typeface="UnitPro" panose="020B0504030101020102" pitchFamily="34" charset="0"/>
              <a:cs typeface="UnitPro" panose="020B0504030101020102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98096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b="1" smtClean="0"/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140697"/>
              </p:ext>
            </p:extLst>
          </p:nvPr>
        </p:nvGraphicFramePr>
        <p:xfrm>
          <a:off x="457200" y="1025544"/>
          <a:ext cx="8280921" cy="4819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688"/>
                <a:gridCol w="1810182"/>
                <a:gridCol w="1368152"/>
                <a:gridCol w="1791619"/>
                <a:gridCol w="1708280"/>
              </a:tblGrid>
              <a:tr h="735561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Indikátor</a:t>
                      </a:r>
                      <a:endParaRPr lang="cs-CZ" sz="2000" dirty="0"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anchor="ctr"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Opatření</a:t>
                      </a:r>
                      <a:r>
                        <a:rPr lang="cs-CZ" sz="2000" baseline="0" dirty="0" smtClean="0"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 3.1.1</a:t>
                      </a:r>
                      <a:endParaRPr lang="cs-CZ" sz="2000" dirty="0"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anchor="ctr"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Výzva č. 1</a:t>
                      </a:r>
                    </a:p>
                  </a:txBody>
                  <a:tcPr anchor="ctr"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Výzva</a:t>
                      </a:r>
                      <a:r>
                        <a:rPr lang="cs-CZ" sz="2000" baseline="0" dirty="0" smtClean="0"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 č. 18</a:t>
                      </a:r>
                    </a:p>
                    <a:p>
                      <a:pPr algn="ctr"/>
                      <a:r>
                        <a:rPr lang="cs-CZ" sz="2000" dirty="0" smtClean="0"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(ideální stav)</a:t>
                      </a:r>
                      <a:endParaRPr lang="cs-CZ" sz="2000" dirty="0"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anchor="ctr"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Výzva č. 18</a:t>
                      </a:r>
                    </a:p>
                    <a:p>
                      <a:pPr algn="ctr"/>
                      <a:r>
                        <a:rPr lang="cs-CZ" sz="2000" dirty="0" smtClean="0"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(přijaté PZ)</a:t>
                      </a:r>
                      <a:endParaRPr lang="cs-CZ" sz="2000" dirty="0"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anchor="ctr">
                    <a:solidFill>
                      <a:srgbClr val="00AEEF"/>
                    </a:solidFill>
                  </a:tcPr>
                </a:tc>
              </a:tr>
              <a:tr h="630798">
                <a:tc>
                  <a:txBody>
                    <a:bodyPr/>
                    <a:lstStyle/>
                    <a:p>
                      <a:pPr algn="l"/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effectLst/>
                          <a:latin typeface="UnitPro" panose="020B0504030101020102" pitchFamily="34" charset="0"/>
                          <a:ea typeface="+mn-ea"/>
                          <a:cs typeface="UnitPro" panose="020B0504030101020102" pitchFamily="34" charset="0"/>
                        </a:rPr>
                        <a:t>Počet podpořených vzdělávacích zařízení</a:t>
                      </a:r>
                      <a:endParaRPr lang="cs-CZ" sz="1600" dirty="0"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anchor="ctr"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13 (7 milník)</a:t>
                      </a:r>
                      <a:endParaRPr lang="cs-CZ" sz="2400" dirty="0"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anchor="ctr"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2400" kern="1200" dirty="0" smtClean="0">
                          <a:solidFill>
                            <a:schemeClr val="dk1"/>
                          </a:solidFill>
                          <a:latin typeface="UnitPro" panose="020B0504030101020102" pitchFamily="34" charset="0"/>
                          <a:ea typeface="+mn-ea"/>
                          <a:cs typeface="UnitPro" panose="020B0504030101020102" pitchFamily="34" charset="0"/>
                        </a:rPr>
                        <a:t>10</a:t>
                      </a:r>
                      <a:endParaRPr lang="cs-CZ" sz="2400" kern="1200" dirty="0">
                        <a:solidFill>
                          <a:schemeClr val="dk1"/>
                        </a:solidFill>
                        <a:latin typeface="UnitPro" panose="020B0504030101020102" pitchFamily="34" charset="0"/>
                        <a:ea typeface="+mn-ea"/>
                        <a:cs typeface="UnitPro" panose="020B0504030101020102" pitchFamily="34" charset="0"/>
                      </a:endParaRPr>
                    </a:p>
                  </a:txBody>
                  <a:tcPr marL="0" marR="0" marT="0" marB="0" anchor="ctr"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2400" kern="1200" dirty="0" smtClean="0">
                          <a:solidFill>
                            <a:schemeClr val="dk1"/>
                          </a:solidFill>
                          <a:latin typeface="UnitPro" panose="020B0504030101020102" pitchFamily="34" charset="0"/>
                          <a:ea typeface="+mn-ea"/>
                          <a:cs typeface="UnitPro" panose="020B0504030101020102" pitchFamily="34" charset="0"/>
                        </a:rPr>
                        <a:t>3</a:t>
                      </a:r>
                      <a:endParaRPr lang="cs-CZ" sz="2400" kern="1200" dirty="0">
                        <a:solidFill>
                          <a:schemeClr val="dk1"/>
                        </a:solidFill>
                        <a:latin typeface="UnitPro" panose="020B0504030101020102" pitchFamily="34" charset="0"/>
                        <a:ea typeface="+mn-ea"/>
                        <a:cs typeface="UnitPro" panose="020B0504030101020102" pitchFamily="34" charset="0"/>
                      </a:endParaRPr>
                    </a:p>
                  </a:txBody>
                  <a:tcPr marL="0" marR="0" marT="0" marB="0" anchor="ctr"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2400" kern="1200" dirty="0" smtClean="0">
                          <a:solidFill>
                            <a:schemeClr val="dk1"/>
                          </a:solidFill>
                          <a:latin typeface="UnitPro" panose="020B0504030101020102" pitchFamily="34" charset="0"/>
                          <a:ea typeface="+mn-ea"/>
                          <a:cs typeface="UnitPro" panose="020B0504030101020102" pitchFamily="34" charset="0"/>
                        </a:rPr>
                        <a:t>13</a:t>
                      </a:r>
                      <a:endParaRPr lang="cs-CZ" sz="2400" kern="1200" dirty="0">
                        <a:solidFill>
                          <a:schemeClr val="dk1"/>
                        </a:solidFill>
                        <a:latin typeface="UnitPro" panose="020B0504030101020102" pitchFamily="34" charset="0"/>
                        <a:ea typeface="+mn-ea"/>
                        <a:cs typeface="UnitPro" panose="020B0504030101020102" pitchFamily="34" charset="0"/>
                      </a:endParaRPr>
                    </a:p>
                  </a:txBody>
                  <a:tcPr marL="0" marR="0" marT="0" marB="0" anchor="ctr">
                    <a:solidFill>
                      <a:srgbClr val="939598"/>
                    </a:solidFill>
                  </a:tcPr>
                </a:tc>
              </a:tr>
              <a:tr h="1131914">
                <a:tc>
                  <a:txBody>
                    <a:bodyPr/>
                    <a:lstStyle/>
                    <a:p>
                      <a:pPr algn="l"/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effectLst/>
                          <a:latin typeface="UnitPro" panose="020B0504030101020102" pitchFamily="34" charset="0"/>
                          <a:ea typeface="+mn-ea"/>
                          <a:cs typeface="UnitPro" panose="020B0504030101020102" pitchFamily="34" charset="0"/>
                        </a:rPr>
                        <a:t>Kapacita podporovaných zařízení péče o děti nebo vzdělávacích zařízení </a:t>
                      </a:r>
                      <a:endParaRPr lang="cs-CZ" sz="1600" dirty="0"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anchor="ctr"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1 246</a:t>
                      </a:r>
                      <a:endParaRPr lang="cs-CZ" sz="2400" dirty="0"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anchor="ctr"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2400" kern="1200" dirty="0" smtClean="0">
                          <a:solidFill>
                            <a:schemeClr val="dk1"/>
                          </a:solidFill>
                          <a:latin typeface="UnitPro" panose="020B0504030101020102" pitchFamily="34" charset="0"/>
                          <a:ea typeface="+mn-ea"/>
                          <a:cs typeface="UnitPro" panose="020B0504030101020102" pitchFamily="34" charset="0"/>
                        </a:rPr>
                        <a:t>683</a:t>
                      </a:r>
                      <a:endParaRPr lang="cs-CZ" sz="2400" kern="1200" dirty="0">
                        <a:solidFill>
                          <a:schemeClr val="dk1"/>
                        </a:solidFill>
                        <a:latin typeface="UnitPro" panose="020B0504030101020102" pitchFamily="34" charset="0"/>
                        <a:ea typeface="+mn-ea"/>
                        <a:cs typeface="UnitPro" panose="020B0504030101020102" pitchFamily="34" charset="0"/>
                      </a:endParaRPr>
                    </a:p>
                  </a:txBody>
                  <a:tcPr marL="0" marR="0" marT="0" marB="0" anchor="ctr"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2400" kern="1200" dirty="0" smtClean="0">
                          <a:solidFill>
                            <a:schemeClr val="dk1"/>
                          </a:solidFill>
                          <a:latin typeface="UnitPro" panose="020B0504030101020102" pitchFamily="34" charset="0"/>
                          <a:ea typeface="+mn-ea"/>
                          <a:cs typeface="UnitPro" panose="020B0504030101020102" pitchFamily="34" charset="0"/>
                        </a:rPr>
                        <a:t>563</a:t>
                      </a:r>
                      <a:endParaRPr lang="cs-CZ" sz="2400" kern="1200" dirty="0">
                        <a:solidFill>
                          <a:schemeClr val="dk1"/>
                        </a:solidFill>
                        <a:latin typeface="UnitPro" panose="020B0504030101020102" pitchFamily="34" charset="0"/>
                        <a:ea typeface="+mn-ea"/>
                        <a:cs typeface="UnitPro" panose="020B0504030101020102" pitchFamily="34" charset="0"/>
                      </a:endParaRPr>
                    </a:p>
                  </a:txBody>
                  <a:tcPr marL="0" marR="0" marT="0" marB="0" anchor="ctr"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2400" kern="1200" dirty="0" smtClean="0">
                          <a:solidFill>
                            <a:schemeClr val="tx1"/>
                          </a:solidFill>
                          <a:latin typeface="UnitPro" panose="020B0504030101020102" pitchFamily="34" charset="0"/>
                          <a:ea typeface="+mn-ea"/>
                          <a:cs typeface="UnitPro" panose="020B0504030101020102" pitchFamily="34" charset="0"/>
                        </a:rPr>
                        <a:t>534</a:t>
                      </a:r>
                      <a:endParaRPr lang="cs-CZ" sz="2400" kern="1200" dirty="0">
                        <a:solidFill>
                          <a:schemeClr val="tx1"/>
                        </a:solidFill>
                        <a:latin typeface="UnitPro" panose="020B0504030101020102" pitchFamily="34" charset="0"/>
                        <a:ea typeface="+mn-ea"/>
                        <a:cs typeface="UnitPro" panose="020B0504030101020102" pitchFamily="34" charset="0"/>
                      </a:endParaRPr>
                    </a:p>
                  </a:txBody>
                  <a:tcPr marL="0" marR="0" marT="0" marB="0" anchor="ctr">
                    <a:solidFill>
                      <a:srgbClr val="D1D3D4"/>
                    </a:solidFill>
                  </a:tcPr>
                </a:tc>
              </a:tr>
              <a:tr h="714893">
                <a:tc>
                  <a:txBody>
                    <a:bodyPr/>
                    <a:lstStyle/>
                    <a:p>
                      <a:pPr algn="l"/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effectLst/>
                          <a:latin typeface="UnitPro" panose="020B0504030101020102" pitchFamily="34" charset="0"/>
                          <a:ea typeface="+mn-ea"/>
                          <a:cs typeface="UnitPro" panose="020B0504030101020102" pitchFamily="34" charset="0"/>
                        </a:rPr>
                        <a:t>Počet osob využívající zařízení péče o děti do 3 let</a:t>
                      </a:r>
                      <a:endParaRPr lang="cs-CZ" sz="1600" dirty="0"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anchor="ctr"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53</a:t>
                      </a:r>
                      <a:endParaRPr lang="cs-CZ" sz="2400" dirty="0"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anchor="ctr"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2400" kern="1200" dirty="0" smtClean="0">
                          <a:solidFill>
                            <a:schemeClr val="dk1"/>
                          </a:solidFill>
                          <a:latin typeface="UnitPro" panose="020B0504030101020102" pitchFamily="34" charset="0"/>
                          <a:ea typeface="+mn-ea"/>
                          <a:cs typeface="UnitPro" panose="020B0504030101020102" pitchFamily="34" charset="0"/>
                        </a:rPr>
                        <a:t>127</a:t>
                      </a:r>
                      <a:endParaRPr lang="cs-CZ" sz="2400" kern="1200" dirty="0">
                        <a:solidFill>
                          <a:schemeClr val="dk1"/>
                        </a:solidFill>
                        <a:latin typeface="UnitPro" panose="020B0504030101020102" pitchFamily="34" charset="0"/>
                        <a:ea typeface="+mn-ea"/>
                        <a:cs typeface="UnitPro" panose="020B0504030101020102" pitchFamily="34" charset="0"/>
                      </a:endParaRPr>
                    </a:p>
                  </a:txBody>
                  <a:tcPr marL="0" marR="0" marT="0" marB="0" anchor="ctr"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2400" kern="1200" dirty="0" smtClean="0">
                          <a:solidFill>
                            <a:schemeClr val="dk1"/>
                          </a:solidFill>
                          <a:latin typeface="UnitPro" panose="020B0504030101020102" pitchFamily="34" charset="0"/>
                          <a:ea typeface="+mn-ea"/>
                          <a:cs typeface="UnitPro" panose="020B0504030101020102" pitchFamily="34" charset="0"/>
                        </a:rPr>
                        <a:t>(přebytek)</a:t>
                      </a:r>
                      <a:endParaRPr lang="cs-CZ" sz="2400" kern="1200" dirty="0">
                        <a:solidFill>
                          <a:schemeClr val="dk1"/>
                        </a:solidFill>
                        <a:latin typeface="UnitPro" panose="020B0504030101020102" pitchFamily="34" charset="0"/>
                        <a:ea typeface="+mn-ea"/>
                        <a:cs typeface="UnitPro" panose="020B0504030101020102" pitchFamily="34" charset="0"/>
                      </a:endParaRPr>
                    </a:p>
                  </a:txBody>
                  <a:tcPr marL="0" marR="0" marT="0" marB="0" anchor="ctr"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2400" kern="1200" dirty="0" smtClean="0">
                          <a:solidFill>
                            <a:schemeClr val="tx1"/>
                          </a:solidFill>
                          <a:latin typeface="UnitPro" panose="020B0504030101020102" pitchFamily="34" charset="0"/>
                          <a:ea typeface="+mn-ea"/>
                          <a:cs typeface="UnitPro" panose="020B0504030101020102" pitchFamily="34" charset="0"/>
                        </a:rPr>
                        <a:t>60 (přebytek)</a:t>
                      </a:r>
                      <a:endParaRPr lang="cs-CZ" sz="2400" kern="1200" dirty="0">
                        <a:solidFill>
                          <a:schemeClr val="tx1"/>
                        </a:solidFill>
                        <a:latin typeface="UnitPro" panose="020B0504030101020102" pitchFamily="34" charset="0"/>
                        <a:ea typeface="+mn-ea"/>
                        <a:cs typeface="UnitPro" panose="020B0504030101020102" pitchFamily="34" charset="0"/>
                      </a:endParaRPr>
                    </a:p>
                  </a:txBody>
                  <a:tcPr marL="0" marR="0" marT="0" marB="0" anchor="ctr">
                    <a:solidFill>
                      <a:srgbClr val="939598"/>
                    </a:solidFill>
                  </a:tcPr>
                </a:tc>
              </a:tr>
              <a:tr h="3872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latin typeface="UnitPro" panose="020B0504030101020102" pitchFamily="34" charset="0"/>
                          <a:ea typeface="+mn-ea"/>
                          <a:cs typeface="UnitPro" panose="020B0504030101020102" pitchFamily="34" charset="0"/>
                        </a:rPr>
                        <a:t>Alokace ERDF </a:t>
                      </a:r>
                      <a:endParaRPr lang="cs-CZ" sz="1800" b="1" kern="1200" dirty="0">
                        <a:solidFill>
                          <a:schemeClr val="lt1"/>
                        </a:solidFill>
                        <a:latin typeface="UnitPro" panose="020B0504030101020102" pitchFamily="34" charset="0"/>
                        <a:ea typeface="+mn-ea"/>
                        <a:cs typeface="UnitPro" panose="020B0504030101020102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latin typeface="UnitPro" panose="020B0504030101020102" pitchFamily="34" charset="0"/>
                          <a:ea typeface="+mn-ea"/>
                          <a:cs typeface="UnitPro" panose="020B0504030101020102" pitchFamily="34" charset="0"/>
                        </a:rPr>
                        <a:t>292,315 mil. Kč</a:t>
                      </a:r>
                      <a:endParaRPr lang="cs-CZ" sz="1800" b="1" kern="1200" dirty="0">
                        <a:solidFill>
                          <a:schemeClr val="lt1"/>
                        </a:solidFill>
                        <a:latin typeface="UnitPro" panose="020B0504030101020102" pitchFamily="34" charset="0"/>
                        <a:ea typeface="+mn-ea"/>
                        <a:cs typeface="UnitPro" panose="020B0504030101020102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latin typeface="UnitPro" panose="020B0504030101020102" pitchFamily="34" charset="0"/>
                          <a:ea typeface="+mn-ea"/>
                          <a:cs typeface="UnitPro" panose="020B0504030101020102" pitchFamily="34" charset="0"/>
                        </a:rPr>
                        <a:t>255 mil. Kč</a:t>
                      </a:r>
                      <a:endParaRPr lang="cs-CZ" sz="1800" b="1" kern="1200" dirty="0">
                        <a:solidFill>
                          <a:schemeClr val="lt1"/>
                        </a:solidFill>
                        <a:latin typeface="UnitPro" panose="020B0504030101020102" pitchFamily="34" charset="0"/>
                        <a:ea typeface="+mn-ea"/>
                        <a:cs typeface="UnitPro" panose="020B0504030101020102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000" b="1" kern="1200" dirty="0" smtClean="0">
                          <a:solidFill>
                            <a:schemeClr val="lt1"/>
                          </a:solidFill>
                          <a:latin typeface="UnitPro" panose="020B0504030101020102" pitchFamily="34" charset="0"/>
                          <a:ea typeface="+mn-ea"/>
                          <a:cs typeface="UnitPro" panose="020B0504030101020102" pitchFamily="34" charset="0"/>
                        </a:rPr>
                        <a:t>37,315 mil. Kč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000" b="1" kern="1200" dirty="0" smtClean="0">
                          <a:solidFill>
                            <a:schemeClr val="lt1"/>
                          </a:solidFill>
                          <a:latin typeface="UnitPro" panose="020B0504030101020102" pitchFamily="34" charset="0"/>
                          <a:ea typeface="+mn-ea"/>
                          <a:cs typeface="UnitPro" panose="020B0504030101020102" pitchFamily="34" charset="0"/>
                        </a:rPr>
                        <a:t>67,4 mil. Kč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309320"/>
            <a:ext cx="2524799" cy="43543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31.7.2018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261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Předložené projektové záměry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81327"/>
            <a:ext cx="2524799" cy="435432"/>
          </a:xfrm>
          <a:prstGeom prst="rect">
            <a:avLst/>
          </a:prstGeom>
        </p:spPr>
      </p:pic>
      <p:graphicFrame>
        <p:nvGraphicFramePr>
          <p:cNvPr id="11" name="Zástupný symbol pro obsah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6426066"/>
              </p:ext>
            </p:extLst>
          </p:nvPr>
        </p:nvGraphicFramePr>
        <p:xfrm>
          <a:off x="0" y="836711"/>
          <a:ext cx="9144000" cy="5256585"/>
        </p:xfrm>
        <a:graphic>
          <a:graphicData uri="http://schemas.openxmlformats.org/drawingml/2006/table">
            <a:tbl>
              <a:tblPr/>
              <a:tblGrid>
                <a:gridCol w="2843808"/>
                <a:gridCol w="1584176"/>
                <a:gridCol w="864096"/>
                <a:gridCol w="864096"/>
                <a:gridCol w="792088"/>
                <a:gridCol w="864096"/>
                <a:gridCol w="864096"/>
                <a:gridCol w="467544"/>
              </a:tblGrid>
              <a:tr h="127841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Název projektu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Žadatel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50" b="1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CZV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50" b="1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Podpora ERDF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50" b="1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5 00 00 - Počet podpořených vzdělávacích zařízení (cílová hodnota)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50" b="1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5 00 01 - Kapacita podporovaných zařízení péče o děti nebo vzdělávacích zařízení (cílová hodnota)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50" b="1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5 01 20 - Počet osob využívající zařízení péče o děti do 3 let (cílová hodnota)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50" b="1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Termín ukončení realizace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40910"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Zázemí LMŠ Studánka, Beroun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Lesní mateřská škola Studánka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1 495 000,00 Kč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1 270 750,00 Kč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25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10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8/19</a:t>
                      </a:r>
                      <a:endParaRPr lang="cs-CZ" sz="850" b="0" i="0" u="none" strike="noStrike" dirty="0">
                        <a:solidFill>
                          <a:srgbClr val="000000"/>
                        </a:solidFill>
                        <a:effectLst/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910"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Vybudování a zkvalitnění kapacit MŠ Liběchov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Základní a mateřská škola Liběchov, příspěvková organizace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3 285 767,07 Kč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2 792 902,02 Kč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56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 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11/18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52"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Výstavba mateřské školy Stará Lysá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Obec Stará Lysá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4 160 000,00 Kč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3 536 000,00 Kč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20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5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8/19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581"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Obec Nový Jáchymov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Obec Nový Jáchymov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4 414 025,60 Kč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3 751 921,76 Kč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25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 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7/19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581"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Výstavba mateřské školy Březí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Obec Březí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5 600 000,00 Kč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4 760 000,00 Kč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25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 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3/19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24"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ROZŠÍŘENÍ KAPACITY MŠ - 2 ETAPA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ZŠ a MŠ Králův Dvůr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6 750 000,00 Kč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5 737 500,00 Kč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178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24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8/19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52"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Přístavba MŠ Jenštejn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Obec Jenštejn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6 916 525,00 Kč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5 879 046,25 Kč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24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10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7/19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729"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Rekonstrukce a částečná přestavba prostor objektu č. p. 1702 na Mateřskou školu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Město Hostivice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7 200 000,00 Kč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6 120 000,00 Kč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40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 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5/19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24"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Novostavba mateřské školy Statenice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Obec Statenice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7 500 000,00 Kč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6 375 000,00 Kč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40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 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8/19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729"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Zvýšení kapacity ZŠ a MŠ Kladno, Vodárenská 2115 formou zřízení odloučeného pracoviště MŠ ve Vrchlického ul. V Kladně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Statutární město Kladno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8 000 000,00 Kč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6 800 000,00 Kč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20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8/19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24"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Mateřská škola Nové Kyšice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Obec Malé Kyšice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8 000 000,00 Kč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6 800 000,00 Kč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28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10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6/19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52"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Rozšíření mateřské školy Měšice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Obec Měšice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8 000 000,00 Kč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6 800 000,00 Kč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25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 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8/19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52"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Mateřská škola 2 x 28 dětí Broumy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Obec Broumy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8 000 000,00 Kč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6 800 000,00 Kč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28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 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8/19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52"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1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CELKEM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 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1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79 321 317,67 Kč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1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67 423 120,03 Kč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1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13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1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534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60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 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31.7.2018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001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5516" y="44624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Posouzení souladu PZ se strategií ITI PMO</a:t>
            </a:r>
            <a:endParaRPr lang="cs-CZ" dirty="0">
              <a:latin typeface="UnitPro" panose="020B0504030101020102" pitchFamily="34" charset="0"/>
              <a:cs typeface="UnitPro" panose="020B0504030101020102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87624"/>
            <a:ext cx="8229600" cy="54817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00AEEF"/>
                </a:solidFill>
                <a:latin typeface="UnitPro" panose="020B0504030101020102" pitchFamily="34" charset="0"/>
                <a:cs typeface="UnitPro" panose="020B0504030101020102" pitchFamily="34" charset="0"/>
              </a:rPr>
              <a:t>Výkonný tým nositele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Kontrola projektových záměrů dle kritérií ŘV ITI PMO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Všechny předložené PZ byly výkonným týmem nositele vyhodnoceny kladně, </a:t>
            </a:r>
            <a:r>
              <a:rPr lang="cs-CZ" altLang="cs-CZ" b="1" dirty="0">
                <a:latin typeface="UnitPro" panose="020B0504030101020102" pitchFamily="34" charset="0"/>
                <a:cs typeface="UnitPro" panose="020B0504030101020102" pitchFamily="34" charset="0"/>
              </a:rPr>
              <a:t>jeden PZ vyřazen z hodnocení (žadatel neopravil PZ v termínu a nepotvrdil účast na jednání PS</a:t>
            </a:r>
            <a:r>
              <a:rPr lang="cs-CZ" alt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i="1" dirty="0" smtClean="0">
                <a:latin typeface="UnitPro" panose="020B0504030101020102" pitchFamily="34" charset="0"/>
                <a:cs typeface="UnitPro" panose="020B0504030101020102" pitchFamily="34" charset="0"/>
              </a:rPr>
              <a:t>Případě neúčasti žadatele na PS, může dojít k nesplnění kritéria „Předkladatelé prokazatelně připravovali projektový záměr v koordinaci s nositelem ITI PMO“.</a:t>
            </a:r>
            <a:endParaRPr lang="cs-CZ" sz="2600" b="1" i="1" dirty="0" smtClean="0">
              <a:latin typeface="UnitPro" panose="020B0504030101020102" pitchFamily="34" charset="0"/>
              <a:cs typeface="UnitPro" panose="020B0504030101020102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589" y="6422568"/>
            <a:ext cx="2524799" cy="435432"/>
          </a:xfrm>
          <a:prstGeom prst="rect">
            <a:avLst/>
          </a:prstGeom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31.7.2018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522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Posouzení souladu PZ se strategií ITI PMO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00AEEF"/>
                </a:solidFill>
                <a:latin typeface="UnitPro" panose="020B0504030101020102" pitchFamily="34" charset="0"/>
                <a:cs typeface="UnitPro" panose="020B0504030101020102" pitchFamily="34" charset="0"/>
              </a:rPr>
              <a:t>Cíl pracovní skupiny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Možnost A) Vytvořit konsenzem takový soubor, který naplní parametry výzvy (při využití maximální alokace a splnění indikátorů)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Možnost B) Předat ŘV ITI PMO celý soubor kladně vyhodnocených projektových záměrů, který využije k hodnocení doplňkové kritérium</a:t>
            </a:r>
            <a:endParaRPr lang="cs-CZ" sz="2600" b="1" dirty="0" smtClean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pPr marL="0" indent="0">
              <a:buNone/>
            </a:pPr>
            <a:endParaRPr lang="cs-CZ" sz="2600" b="1" dirty="0" smtClean="0">
              <a:latin typeface="UnitPro" panose="020B0504030101020102" pitchFamily="34" charset="0"/>
              <a:cs typeface="UnitPro" panose="020B0504030101020102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31.7.2018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607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98178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Přístavba MŠ Jenštejn</a:t>
            </a:r>
            <a:endParaRPr lang="cs-CZ" sz="4000" b="1" dirty="0">
              <a:latin typeface="UnitPro" panose="020B0504030101020102" pitchFamily="34" charset="0"/>
              <a:cs typeface="UnitPro" panose="020B0504030101020102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3705275"/>
          </a:xfrm>
        </p:spPr>
        <p:txBody>
          <a:bodyPr>
            <a:normAutofit fontScale="85000" lnSpcReduction="10000"/>
          </a:bodyPr>
          <a:lstStyle/>
          <a:p>
            <a:pPr lvl="1"/>
            <a:endParaRPr lang="cs-CZ" dirty="0"/>
          </a:p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Požadovaná dotace z ERDF: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5 879 046,25</a:t>
            </a: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Kč </a:t>
            </a:r>
          </a:p>
          <a:p>
            <a:r>
              <a:rPr lang="cs-CZ" sz="3200" dirty="0" smtClean="0">
                <a:latin typeface="UnitPro" panose="020B0504030101020102" pitchFamily="34" charset="0"/>
                <a:cs typeface="UnitPro" panose="020B0504030101020102" pitchFamily="34" charset="0"/>
              </a:rPr>
              <a:t>Kapacita podporovaných zařízení: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24</a:t>
            </a:r>
          </a:p>
          <a:p>
            <a:r>
              <a:rPr lang="cs-CZ" sz="3200" dirty="0" smtClean="0">
                <a:latin typeface="UnitPro" panose="020B0504030101020102" pitchFamily="34" charset="0"/>
                <a:cs typeface="UnitPro" panose="020B0504030101020102" pitchFamily="34" charset="0"/>
              </a:rPr>
              <a:t>Termín ukončení realizace: </a:t>
            </a:r>
            <a:r>
              <a:rPr lang="cs-CZ" sz="3200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7/19</a:t>
            </a:r>
          </a:p>
          <a:p>
            <a:endParaRPr lang="cs-CZ" b="1" dirty="0" smtClean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Míra připravenosti?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Projektová dokumentace pro vydání SP, stavební povolení, územní rozhodnutí/souhlas, výběrová řízení…</a:t>
            </a:r>
          </a:p>
          <a:p>
            <a:endParaRPr lang="cs-CZ" sz="3200" b="1" dirty="0" smtClean="0">
              <a:latin typeface="UnitPro" panose="020B0504030101020102" pitchFamily="34" charset="0"/>
              <a:cs typeface="UnitPro" panose="020B0504030101020102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31.7.2018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327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Výstavba mateřské školy Březí</a:t>
            </a:r>
            <a:endParaRPr lang="cs-CZ" sz="4000" b="1" dirty="0">
              <a:latin typeface="UnitPro" panose="020B0504030101020102" pitchFamily="34" charset="0"/>
              <a:cs typeface="UnitPro" panose="020B0504030101020102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sz="2800" dirty="0" smtClean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Požadovaná </a:t>
            </a: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dotace z ERDF: 4 </a:t>
            </a: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760 000,00Kč </a:t>
            </a:r>
            <a:endParaRPr lang="cs-CZ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Kapacita podporovaných zařízení: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25</a:t>
            </a:r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Termín ukončení realizace: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3/19</a:t>
            </a:r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Míra připravenosti?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Projektová dokumentace pro vydání SP, stavební povolení, územní rozhodnutí/souhlas, výběrová řízení</a:t>
            </a: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…</a:t>
            </a:r>
            <a:endParaRPr lang="cs-CZ" dirty="0">
              <a:latin typeface="UnitPro" panose="020B0504030101020102" pitchFamily="34" charset="0"/>
              <a:cs typeface="UnitPro" panose="020B0504030101020102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31.7.2018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606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3521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Rekonstrukce a částečná přestavba prostor objektu č. p. 1702 na Mateřskou školu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endParaRPr lang="cs-CZ" dirty="0"/>
          </a:p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Hostivice</a:t>
            </a:r>
          </a:p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Požadovaná </a:t>
            </a: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dotace z ERDF: 6 120 </a:t>
            </a: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000,00Kč </a:t>
            </a:r>
            <a:endParaRPr lang="cs-CZ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Kapacita podporovaných zařízení: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40</a:t>
            </a:r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Termín ukončení realizace: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5/19</a:t>
            </a:r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Míra připravenosti?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Projektová dokumentace pro vydání SP, stavební povolení, územní rozhodnutí/souhlas, výběrová řízení</a:t>
            </a: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…</a:t>
            </a:r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31.7.2018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99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Vybudování a zkvalitnění kapacit MŠ Liběchov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Požadovaná </a:t>
            </a: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dotace z ERDF: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2 792 902,02Kč</a:t>
            </a:r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Kapacita podporovaných zařízení: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56</a:t>
            </a:r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Termín ukončení realizace: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11/18</a:t>
            </a:r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Míra připravenosti?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Projektová dokumentace pro vydání SP, stavební povolení, územní rozhodnutí/souhlas, výběrová řízení…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31.7.2018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773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Zvýšení kapacity ZŠ a MŠ Kladno, Vodárenská 2115 formou zřízení odloučeného pracoviště MŠ ve Vrchlického ul. V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Kladně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cs-CZ" dirty="0" smtClean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endParaRPr lang="cs-CZ" dirty="0" smtClean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Kladno</a:t>
            </a:r>
            <a:endParaRPr lang="cs-CZ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Požadovaná </a:t>
            </a: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dotace z ERDF: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6 800 000,00Kč</a:t>
            </a:r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Kapacita podporovaných zařízení: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28</a:t>
            </a:r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Termín ukončení realizace: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6/19</a:t>
            </a:r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Míra připravenosti?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Projektová dokumentace pro vydání SP, stavební povolení, územní rozhodnutí/souhlas, výběrová řízení…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31.7.2018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145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Mateřská škola Nové Kyšice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Požadovaná dotace z ERDF: </a:t>
            </a:r>
            <a:r>
              <a:rPr lang="cs-CZ" sz="3000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6 800 000,00Kč</a:t>
            </a:r>
            <a:endParaRPr lang="cs-CZ" sz="3000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Kapacita podporovaných zařízení: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28</a:t>
            </a:r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Termín ukončení realizace: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6/19</a:t>
            </a:r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Míra připravenosti?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Projektová dokumentace pro vydání SP, stavební povolení, územní rozhodnutí/souhlas, výběrová řízení…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31.7.2018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904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Program</a:t>
            </a:r>
            <a:endParaRPr lang="cs-CZ" dirty="0">
              <a:latin typeface="UnitPro" panose="020B0504030101020102" pitchFamily="34" charset="0"/>
              <a:cs typeface="UnitPro" panose="020B0504030101020102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Úvodní slovo a představení odborníků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Proces hodnocení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Aktuální stav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Další postup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31.7.2018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47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Rozšíření mateřské školy Měšice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Požadovaná dotace z ERDF: </a:t>
            </a:r>
            <a:r>
              <a:rPr lang="cs-CZ" sz="3000" b="1" dirty="0">
                <a:latin typeface="UnitPro" panose="020B0504030101020102" pitchFamily="34" charset="0"/>
                <a:cs typeface="UnitPro" panose="020B0504030101020102" pitchFamily="34" charset="0"/>
              </a:rPr>
              <a:t>6 800 000,00Kč</a:t>
            </a:r>
          </a:p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Kapacita podporovaných zařízení: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25</a:t>
            </a:r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Termín ukončení realizace: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8/19</a:t>
            </a:r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Míra připravenosti?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Projektová dokumentace pro vydání SP, stavební povolení, územní rozhodnutí/souhlas, výběrová řízení…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31.7.2018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247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Obec Nový Jáchymov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Požadovaná dotace z ERDF: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3 751 921,76Kč</a:t>
            </a:r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Kapacita podporovaných zařízení: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25</a:t>
            </a:r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Termín ukončení realizace: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7/19</a:t>
            </a:r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Míra připravenosti?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Projektová dokumentace pro vydání SP, stavební povolení, územní rozhodnutí/souhlas, výběrová řízení…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31.7.2018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041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Mateřská škola 2 x 28 dětí Broumy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Požadovaná dotace z ERDF: </a:t>
            </a:r>
            <a:r>
              <a:rPr lang="cs-CZ" sz="3000" b="1" dirty="0">
                <a:latin typeface="UnitPro" panose="020B0504030101020102" pitchFamily="34" charset="0"/>
                <a:cs typeface="UnitPro" panose="020B0504030101020102" pitchFamily="34" charset="0"/>
              </a:rPr>
              <a:t>6 800 000,00Kč</a:t>
            </a:r>
          </a:p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Kapacita podporovaných zařízení: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56</a:t>
            </a:r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Termín ukončení realizace: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8/19</a:t>
            </a:r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Míra připravenosti?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Projektová dokumentace pro vydání SP, stavební povolení, územní rozhodnutí/souhlas, výběrová řízení…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31.7.2018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66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ROZŠÍŘENÍ KAPACITY MŠ - 2 ETAPA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Králův Dvůr</a:t>
            </a:r>
          </a:p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Požadovaná </a:t>
            </a: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dotace z ERDF: </a:t>
            </a:r>
            <a:r>
              <a:rPr lang="cs-CZ" sz="3000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5 737 500,00 Kč</a:t>
            </a:r>
            <a:endParaRPr lang="cs-CZ" sz="3000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Kapacita podporovaných zařízení: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178 </a:t>
            </a:r>
          </a:p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Termín </a:t>
            </a: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ukončení realizace: </a:t>
            </a:r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8/19</a:t>
            </a:r>
          </a:p>
          <a:p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Míra připravenosti?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Projektová dokumentace pro vydání SP, stavební povolení, územní rozhodnutí/souhlas, výběrová řízení…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31.7.2018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443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Výstavba mateřské školy Stará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Lysá</a:t>
            </a:r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Požadovaná </a:t>
            </a: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dotace z ERDF: </a:t>
            </a:r>
            <a:r>
              <a:rPr lang="cs-CZ" sz="3000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3 536 000,00 </a:t>
            </a:r>
            <a:r>
              <a:rPr lang="cs-CZ" sz="3000" b="1" dirty="0">
                <a:latin typeface="UnitPro" panose="020B0504030101020102" pitchFamily="34" charset="0"/>
                <a:cs typeface="UnitPro" panose="020B0504030101020102" pitchFamily="34" charset="0"/>
              </a:rPr>
              <a:t>Kč</a:t>
            </a:r>
          </a:p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Kapacita podporovaných zařízení: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20 </a:t>
            </a:r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Termín ukončení realizace: </a:t>
            </a:r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8/19</a:t>
            </a:r>
          </a:p>
          <a:p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Míra připravenosti?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Projektová dokumentace pro vydání SP, stavební povolení, územní rozhodnutí/souhlas, výběrová řízení…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31.7.2018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096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Zázemí LMŠ Studánka, Beroun </a:t>
            </a:r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LMŠ Studánka, Beroun</a:t>
            </a:r>
          </a:p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Požadovaná dotace z ERDF: </a:t>
            </a:r>
            <a:r>
              <a:rPr lang="cs-CZ" sz="3000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1 270 750,00 </a:t>
            </a:r>
            <a:r>
              <a:rPr lang="cs-CZ" sz="3000" b="1" dirty="0">
                <a:latin typeface="UnitPro" panose="020B0504030101020102" pitchFamily="34" charset="0"/>
                <a:cs typeface="UnitPro" panose="020B0504030101020102" pitchFamily="34" charset="0"/>
              </a:rPr>
              <a:t>Kč</a:t>
            </a:r>
          </a:p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Kapacita podporovaných zařízení: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30 </a:t>
            </a:r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Termín ukončení realizace: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8/19</a:t>
            </a:r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Míra připravenosti?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Projektová dokumentace pro vydání SP, stavební povolení, územní rozhodnutí/souhlas, výběrová řízení…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31.7.2018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509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Novostavba mateřské školy Statenice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Požadovaná </a:t>
            </a: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dotace z ERDF: </a:t>
            </a:r>
            <a:r>
              <a:rPr lang="cs-CZ" sz="3000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6 375 000,00 </a:t>
            </a:r>
            <a:r>
              <a:rPr lang="cs-CZ" sz="3000" b="1" dirty="0">
                <a:latin typeface="UnitPro" panose="020B0504030101020102" pitchFamily="34" charset="0"/>
                <a:cs typeface="UnitPro" panose="020B0504030101020102" pitchFamily="34" charset="0"/>
              </a:rPr>
              <a:t>Kč</a:t>
            </a:r>
          </a:p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Kapacita podporovaných zařízení: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40 </a:t>
            </a:r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Termín ukončení realizace: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8/19</a:t>
            </a:r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Míra připravenosti?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Projektová dokumentace pro vydání SP, stavební povolení, územní rozhodnutí/souhlas, výběrová řízení…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31.7.2018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432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Posouzení souladu PZ se strategií ITI PMO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00AEEF"/>
                </a:solidFill>
                <a:latin typeface="UnitPro" panose="020B0504030101020102" pitchFamily="34" charset="0"/>
                <a:cs typeface="UnitPro" panose="020B0504030101020102" pitchFamily="34" charset="0"/>
              </a:rPr>
              <a:t>Cíl pracovní skupiny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Možnost A) Vytvořit konsenzem takový soubor, který naplní parametry výzvy (při využití maximální alokace a splnění indikátorů)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Možnost B) Předat ŘV ITI PMO celý soubor kladně vyhodnocených projektových záměrů, který využije k hodnocení doplňkových kritérií</a:t>
            </a:r>
            <a:endParaRPr lang="cs-CZ" sz="2600" b="1" dirty="0" smtClean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pPr marL="0" indent="0">
              <a:buNone/>
            </a:pPr>
            <a:endParaRPr lang="cs-CZ" sz="2600" b="1" dirty="0" smtClean="0">
              <a:latin typeface="UnitPro" panose="020B0504030101020102" pitchFamily="34" charset="0"/>
              <a:cs typeface="UnitPro" panose="020B0504030101020102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31.7.2018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877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Předložené projektové záměry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81327"/>
            <a:ext cx="2524799" cy="435432"/>
          </a:xfrm>
          <a:prstGeom prst="rect">
            <a:avLst/>
          </a:prstGeom>
        </p:spPr>
      </p:pic>
      <p:graphicFrame>
        <p:nvGraphicFramePr>
          <p:cNvPr id="11" name="Zástupný symbol pro obsah 10"/>
          <p:cNvGraphicFramePr>
            <a:graphicFrameLocks noGrp="1"/>
          </p:cNvGraphicFramePr>
          <p:nvPr>
            <p:ph idx="1"/>
            <p:extLst/>
          </p:nvPr>
        </p:nvGraphicFramePr>
        <p:xfrm>
          <a:off x="0" y="836711"/>
          <a:ext cx="9144000" cy="5256585"/>
        </p:xfrm>
        <a:graphic>
          <a:graphicData uri="http://schemas.openxmlformats.org/drawingml/2006/table">
            <a:tbl>
              <a:tblPr/>
              <a:tblGrid>
                <a:gridCol w="2843808"/>
                <a:gridCol w="1584176"/>
                <a:gridCol w="864096"/>
                <a:gridCol w="864096"/>
                <a:gridCol w="792088"/>
                <a:gridCol w="864096"/>
                <a:gridCol w="864096"/>
                <a:gridCol w="467544"/>
              </a:tblGrid>
              <a:tr h="127841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Název projektu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Žadatel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50" b="1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CZV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50" b="1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Podpora ERDF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50" b="1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5 00 00 - Počet podpořených vzdělávacích zařízení (cílová hodnota)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50" b="1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5 00 01 - Kapacita podporovaných zařízení péče o děti nebo vzdělávacích zařízení (cílová hodnota)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50" b="1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5 01 20 - Počet osob využívající zařízení péče o děti do 3 let (cílová hodnota)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50" b="1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Termín ukončení realizace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40910"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Zázemí LMŠ Studánka, Beroun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Lesní mateřská škola Studánka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1 495 000,00 Kč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1 270 750,00 Kč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25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10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8/19</a:t>
                      </a:r>
                      <a:endParaRPr lang="cs-CZ" sz="850" b="0" i="0" u="none" strike="noStrike" dirty="0">
                        <a:solidFill>
                          <a:srgbClr val="000000"/>
                        </a:solidFill>
                        <a:effectLst/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910"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Vybudování a zkvalitnění kapacit MŠ Liběchov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Základní a mateřská škola Liběchov, příspěvková organizace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3 285 767,07 Kč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2 792 902,02 Kč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56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 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11/18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52"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Výstavba mateřské školy Stará Lysá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Obec Stará Lysá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4 160 000,00 Kč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3 536 000,00 Kč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20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5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8/19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581"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Obec Nový Jáchymov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Obec Nový Jáchymov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4 414 025,60 Kč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3 751 921,76 Kč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25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 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7/19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581"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Výstavba mateřské školy Březí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Obec Březí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5 600 000,00 Kč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4 760 000,00 Kč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25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 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3/19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24"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ROZŠÍŘENÍ KAPACITY MŠ - 2 ETAPA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ZŠ a MŠ Králův Dvůr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6 750 000,00 Kč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5 737 500,00 Kč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178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24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8/19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52"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Přístavba MŠ Jenštejn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Obec Jenštejn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6 916 525,00 Kč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5 879 046,25 Kč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24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10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7/19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729"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Rekonstrukce a částečná přestavba prostor objektu č. p. 1702 na Mateřskou školu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Město Hostivice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7 200 000,00 Kč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6 120 000,00 Kč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40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 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5/19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24"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Novostavba mateřské školy Statenice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Obec Statenice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7 500 000,00 Kč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6 375 000,00 Kč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40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 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8/19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729"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Zvýšení kapacity ZŠ a MŠ Kladno, Vodárenská 2115 formou zřízení odloučeného pracoviště MŠ ve Vrchlického ul. V Kladně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Statutární město Kladno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8 000 000,00 Kč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6 800 000,00 Kč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20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8/19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24"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Mateřská škola Nové Kyšice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Obec Malé Kyšice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8 000 000,00 Kč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6 800 000,00 Kč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28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10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6/19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52"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Rozšíření mateřské školy Měšice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Obec Měšice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8 000 000,00 Kč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6 800 000,00 Kč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25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 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8/19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52"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Mateřská škola 2 x 28 dětí Broumy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Obec Broumy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8 000 000,00 Kč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6 800 000,00 Kč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28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 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8/19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52"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1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CELKEM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 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1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79 321 317,67 Kč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1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67 423 120,03 Kč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1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13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1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534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60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 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31.7.2018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61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Posouzení souladu PZ se strategií ITI PMO</a:t>
            </a:r>
            <a:endParaRPr lang="cs-CZ" dirty="0">
              <a:latin typeface="UnitPro" panose="020B0504030101020102" pitchFamily="34" charset="0"/>
              <a:cs typeface="UnitPro" panose="020B0504030101020102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00AEEF"/>
                </a:solidFill>
                <a:latin typeface="UnitPro" panose="020B0504030101020102" pitchFamily="34" charset="0"/>
                <a:cs typeface="UnitPro" panose="020B0504030101020102" pitchFamily="34" charset="0"/>
              </a:rPr>
              <a:t>Řídicí výbor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Nemůže vydat vyjádření o souladu nad rámec alokace výzvy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Doplňková kritéria budou použita v případě, že projektové záměry přesáhnou 100 % alokace výzvy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Projekty v této výzvě přesáhly 100 % alokace výzvy, dojde tak k využití doplňkového kritéria ŘV ITI PMO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000" dirty="0" smtClean="0"/>
              <a:t>celkové </a:t>
            </a:r>
            <a:r>
              <a:rPr lang="cs-CZ" sz="2000" dirty="0"/>
              <a:t>způsobilé výdaje/počet podpořených zařízení (přidělení bodů dle pořadí)</a:t>
            </a:r>
            <a:endParaRPr lang="cs-CZ" sz="2200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pPr marL="0" indent="0" algn="ctr">
              <a:buNone/>
            </a:pPr>
            <a:r>
              <a:rPr lang="cs-CZ" sz="2600" b="1" dirty="0" smtClean="0">
                <a:solidFill>
                  <a:srgbClr val="FF0000"/>
                </a:solidFill>
                <a:latin typeface="UnitPro" panose="020B0504030101020102" pitchFamily="34" charset="0"/>
                <a:cs typeface="UnitPro" panose="020B0504030101020102" pitchFamily="34" charset="0"/>
              </a:rPr>
              <a:t>Projektovou žádost může žadatel podat pouze se souladným vyjádřením ŘV ITI PMO!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31.7.2018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251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Integrovaná strategie pro ITI PMO</a:t>
            </a:r>
            <a:endParaRPr lang="cs-CZ" dirty="0">
              <a:latin typeface="UnitPro" panose="020B0504030101020102" pitchFamily="34" charset="0"/>
              <a:cs typeface="UnitPro" panose="020B0504030101020102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Integrovaný nástroj pro </a:t>
            </a: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nové programové období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Specifikace </a:t>
            </a: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čerpání prostředků z ESI fondů na území PMO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Specifikace aktivit pro danou oblast, ale nejedná se o </a:t>
            </a:r>
            <a:r>
              <a:rPr lang="cs-CZ" b="1" i="1" dirty="0">
                <a:latin typeface="UnitPro" panose="020B0504030101020102" pitchFamily="34" charset="0"/>
                <a:cs typeface="UnitPro" panose="020B0504030101020102" pitchFamily="34" charset="0"/>
              </a:rPr>
              <a:t>„změkčování“ </a:t>
            </a:r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podmínek nastavených IROP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Důraz na </a:t>
            </a:r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„územní integrovaný přístup“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31.7.2018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762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Další postup</a:t>
            </a:r>
            <a:endParaRPr lang="cs-CZ" dirty="0">
              <a:latin typeface="UnitPro" panose="020B0504030101020102" pitchFamily="34" charset="0"/>
              <a:cs typeface="UnitPro" panose="020B0504030101020102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2820" y="1196752"/>
            <a:ext cx="8291264" cy="478539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3000" dirty="0" smtClean="0">
                <a:latin typeface="UnitPro" panose="020B0504030101020102" pitchFamily="34" charset="0"/>
                <a:cs typeface="UnitPro" panose="020B0504030101020102" pitchFamily="34" charset="0"/>
              </a:rPr>
              <a:t>Jednání ŘV ITI PMO – 5. září 2018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000" dirty="0" smtClean="0">
                <a:latin typeface="UnitPro" panose="020B0504030101020102" pitchFamily="34" charset="0"/>
                <a:cs typeface="UnitPro" panose="020B0504030101020102" pitchFamily="34" charset="0"/>
              </a:rPr>
              <a:t>Vydání vyjádření ŘV</a:t>
            </a:r>
            <a:r>
              <a:rPr lang="cs-CZ" sz="3000" dirty="0">
                <a:latin typeface="UnitPro" panose="020B0504030101020102" pitchFamily="34" charset="0"/>
                <a:cs typeface="UnitPro" panose="020B0504030101020102" pitchFamily="34" charset="0"/>
              </a:rPr>
              <a:t> ITI PMO</a:t>
            </a:r>
            <a:r>
              <a:rPr lang="cs-CZ" sz="3000" dirty="0" smtClean="0">
                <a:latin typeface="UnitPro" panose="020B0504030101020102" pitchFamily="34" charset="0"/>
                <a:cs typeface="UnitPro" panose="020B0504030101020102" pitchFamily="34" charset="0"/>
              </a:rPr>
              <a:t> – pol. září 2018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600" dirty="0" smtClean="0">
                <a:solidFill>
                  <a:srgbClr val="FF0000"/>
                </a:solidFill>
                <a:latin typeface="UnitPro" panose="020B0504030101020102" pitchFamily="34" charset="0"/>
                <a:cs typeface="UnitPro" panose="020B0504030101020102" pitchFamily="34" charset="0"/>
              </a:rPr>
              <a:t>Kladné vyjádření ŘV ITI PMO je povinnou přílohou žádosti o podporu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000" dirty="0" smtClean="0">
                <a:latin typeface="UnitPro" panose="020B0504030101020102" pitchFamily="34" charset="0"/>
                <a:cs typeface="UnitPro" panose="020B0504030101020102" pitchFamily="34" charset="0"/>
              </a:rPr>
              <a:t>Výzva ZS</a:t>
            </a:r>
          </a:p>
          <a:p>
            <a:pPr lvl="1"/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Termín vyhlášení výzvy: </a:t>
            </a:r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6. 8. 2018 16:00</a:t>
            </a:r>
          </a:p>
          <a:p>
            <a:pPr lvl="1"/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Zahájení příjmu žádostí o podporu: </a:t>
            </a:r>
            <a:r>
              <a:rPr lang="cs-CZ" b="1" u="sng" dirty="0">
                <a:latin typeface="UnitPro" panose="020B0504030101020102" pitchFamily="34" charset="0"/>
                <a:cs typeface="UnitPro" panose="020B0504030101020102" pitchFamily="34" charset="0"/>
              </a:rPr>
              <a:t>6. 8. 2018 16:00</a:t>
            </a:r>
          </a:p>
          <a:p>
            <a:pPr lvl="1"/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Ukončení příjmu žádostí o podporu: </a:t>
            </a:r>
            <a:r>
              <a:rPr lang="cs-CZ" b="1" u="sng" dirty="0">
                <a:latin typeface="UnitPro" panose="020B0504030101020102" pitchFamily="34" charset="0"/>
                <a:cs typeface="UnitPro" panose="020B0504030101020102" pitchFamily="34" charset="0"/>
              </a:rPr>
              <a:t>30. 9. 2018 16:00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31.7.2018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37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riegischova\Desktop\2016_01_19_mapa_titul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5080001" cy="544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439357" y="1340768"/>
            <a:ext cx="4392489" cy="598811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5300" dirty="0" smtClean="0">
                <a:latin typeface="UnitPro" panose="020B0504030101020102" pitchFamily="34" charset="0"/>
                <a:cs typeface="UnitPro" panose="020B0504030101020102" pitchFamily="34" charset="0"/>
              </a:rPr>
              <a:t>Děkujeme  za pozornost!</a:t>
            </a:r>
            <a:r>
              <a:rPr lang="cs-CZ" sz="53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sz="53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cs-CZ" sz="2700" i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5956"/>
            <a:ext cx="1787705" cy="64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464576" y="306896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cs-CZ" dirty="0">
                <a:latin typeface="UnitPro" panose="020B0504030101020102" pitchFamily="34" charset="0"/>
                <a:ea typeface="Calibri" panose="020F0502020204030204" pitchFamily="34" charset="0"/>
                <a:cs typeface="UnitPro" panose="020B0504030101020102" pitchFamily="34" charset="0"/>
              </a:rPr>
              <a:t>Manažerka ITI</a:t>
            </a:r>
          </a:p>
          <a:p>
            <a:pPr>
              <a:spcAft>
                <a:spcPts val="0"/>
              </a:spcAft>
            </a:pPr>
            <a:r>
              <a:rPr lang="cs-CZ" dirty="0">
                <a:latin typeface="UnitPro" panose="020B0504030101020102" pitchFamily="34" charset="0"/>
                <a:ea typeface="Calibri" panose="020F0502020204030204" pitchFamily="34" charset="0"/>
                <a:cs typeface="UnitPro" panose="020B0504030101020102" pitchFamily="34" charset="0"/>
              </a:rPr>
              <a:t>Kristina Kleinwächterová</a:t>
            </a:r>
          </a:p>
          <a:p>
            <a:pPr>
              <a:spcAft>
                <a:spcPts val="0"/>
              </a:spcAft>
            </a:pPr>
            <a:r>
              <a:rPr lang="cs-CZ" u="sng" dirty="0" smtClean="0">
                <a:solidFill>
                  <a:srgbClr val="0563C1"/>
                </a:solidFill>
                <a:latin typeface="UnitPro" panose="020B0504030101020102" pitchFamily="34" charset="0"/>
                <a:ea typeface="Calibri" panose="020F0502020204030204" pitchFamily="34" charset="0"/>
                <a:cs typeface="UnitPro" panose="020B0504030101020102" pitchFamily="34" charset="0"/>
              </a:rPr>
              <a:t>kleinwachterova@ipr.praha.eu</a:t>
            </a:r>
            <a:endParaRPr lang="cs-CZ" dirty="0">
              <a:latin typeface="UnitPro" panose="020B0504030101020102" pitchFamily="34" charset="0"/>
              <a:ea typeface="Calibri" panose="020F0502020204030204" pitchFamily="34" charset="0"/>
              <a:cs typeface="UnitPro" panose="020B0504030101020102" pitchFamily="34" charset="0"/>
            </a:endParaRPr>
          </a:p>
          <a:p>
            <a:pPr>
              <a:spcAft>
                <a:spcPts val="0"/>
              </a:spcAft>
            </a:pPr>
            <a:r>
              <a:rPr lang="cs-CZ" dirty="0">
                <a:latin typeface="UnitPro" panose="020B0504030101020102" pitchFamily="34" charset="0"/>
                <a:ea typeface="Calibri" panose="020F0502020204030204" pitchFamily="34" charset="0"/>
                <a:cs typeface="UnitPro" panose="020B0504030101020102" pitchFamily="34" charset="0"/>
              </a:rPr>
              <a:t>tel. 236 004 631</a:t>
            </a:r>
          </a:p>
          <a:p>
            <a:pPr>
              <a:spcAft>
                <a:spcPts val="0"/>
              </a:spcAft>
            </a:pPr>
            <a:r>
              <a:rPr lang="cs-CZ" dirty="0">
                <a:latin typeface="UnitPro" panose="020B0504030101020102" pitchFamily="34" charset="0"/>
                <a:ea typeface="Calibri" panose="020F0502020204030204" pitchFamily="34" charset="0"/>
                <a:cs typeface="UnitPro" panose="020B0504030101020102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cs-CZ" dirty="0">
                <a:latin typeface="UnitPro" panose="020B0504030101020102" pitchFamily="34" charset="0"/>
                <a:ea typeface="Calibri" panose="020F0502020204030204" pitchFamily="34" charset="0"/>
                <a:cs typeface="UnitPro" panose="020B0504030101020102" pitchFamily="34" charset="0"/>
              </a:rPr>
              <a:t>Asistent ITI</a:t>
            </a:r>
          </a:p>
          <a:p>
            <a:pPr>
              <a:spcAft>
                <a:spcPts val="0"/>
              </a:spcAft>
            </a:pPr>
            <a:r>
              <a:rPr lang="cs-CZ" dirty="0">
                <a:latin typeface="UnitPro" panose="020B0504030101020102" pitchFamily="34" charset="0"/>
                <a:ea typeface="Calibri" panose="020F0502020204030204" pitchFamily="34" charset="0"/>
                <a:cs typeface="UnitPro" panose="020B0504030101020102" pitchFamily="34" charset="0"/>
              </a:rPr>
              <a:t>Ondřej Kubíček</a:t>
            </a:r>
          </a:p>
          <a:p>
            <a:pPr>
              <a:spcAft>
                <a:spcPts val="0"/>
              </a:spcAft>
            </a:pPr>
            <a:r>
              <a:rPr lang="cs-CZ" u="sng" dirty="0" smtClean="0">
                <a:solidFill>
                  <a:srgbClr val="0563C1"/>
                </a:solidFill>
                <a:latin typeface="UnitPro" panose="020B0504030101020102" pitchFamily="34" charset="0"/>
                <a:ea typeface="Calibri" panose="020F0502020204030204" pitchFamily="34" charset="0"/>
                <a:cs typeface="UnitPro" panose="020B0504030101020102" pitchFamily="34" charset="0"/>
              </a:rPr>
              <a:t>kubicek@ipr.praha.eu</a:t>
            </a:r>
            <a:endParaRPr lang="cs-CZ" dirty="0">
              <a:latin typeface="UnitPro" panose="020B0504030101020102" pitchFamily="34" charset="0"/>
              <a:ea typeface="Calibri" panose="020F0502020204030204" pitchFamily="34" charset="0"/>
              <a:cs typeface="UnitPro" panose="020B0504030101020102" pitchFamily="34" charset="0"/>
            </a:endParaRPr>
          </a:p>
          <a:p>
            <a:pPr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899" y="495110"/>
            <a:ext cx="3214203" cy="554328"/>
          </a:xfrm>
          <a:prstGeom prst="rect">
            <a:avLst/>
          </a:prstGeom>
        </p:spPr>
      </p:pic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31.7.2018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273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Zacílení podpory z IROP v ITI</a:t>
            </a:r>
            <a:endParaRPr lang="cs-CZ" dirty="0">
              <a:latin typeface="UnitPro" panose="020B0504030101020102" pitchFamily="34" charset="0"/>
              <a:cs typeface="UnitPro" panose="020B0504030101020102" pitchFamily="34" charset="0"/>
            </a:endParaRPr>
          </a:p>
        </p:txBody>
      </p:sp>
      <p:pic>
        <p:nvPicPr>
          <p:cNvPr id="4" name="Picture 2" descr="C:\Users\kriegischova\Desktop\mapa vymezení_bez Prah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36446"/>
            <a:ext cx="8172400" cy="552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31.7.2018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2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/>
              <a:t>Proces schvalování projektů</a:t>
            </a:r>
            <a:endParaRPr lang="cs-CZ" dirty="0"/>
          </a:p>
        </p:txBody>
      </p:sp>
      <p:pic>
        <p:nvPicPr>
          <p:cNvPr id="1026" name="Picture 2" descr="C:\Users\kriegischova\Desktop\2015_11_28_tab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2886"/>
            <a:ext cx="8899471" cy="656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131840" y="4725144"/>
            <a:ext cx="958917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KLADNÉ</a:t>
            </a:r>
            <a:endParaRPr lang="cs-CZ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31.7.2018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794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Picture 2" descr="C:\Users\kriegischova\Desktop\2015_11_28_tab_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8417"/>
            <a:ext cx="8299958" cy="586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876256" y="1459168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KLADNÉ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31.7.2018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04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Informace k výzvám v rámci předškolního vzdělávání </a:t>
            </a:r>
            <a:endParaRPr lang="cs-CZ" dirty="0">
              <a:latin typeface="UnitPro" panose="020B0504030101020102" pitchFamily="34" charset="0"/>
              <a:cs typeface="UnitPro" panose="020B0504030101020102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Výzva nositele (č. 18)</a:t>
            </a:r>
          </a:p>
          <a:p>
            <a:pPr lvl="1"/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Projektový záměr</a:t>
            </a:r>
          </a:p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Výzva zprostředkujícího subjektu (č. 13)</a:t>
            </a:r>
          </a:p>
          <a:p>
            <a:pPr lvl="1"/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Žádost o podporu v MS2014+</a:t>
            </a:r>
          </a:p>
          <a:p>
            <a:pPr lvl="1"/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Termín vyhlášení výzvy: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6. 8. 2018 16:00</a:t>
            </a:r>
          </a:p>
          <a:p>
            <a:pPr lvl="1"/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Zahájení příjmu žádostí o podporu: </a:t>
            </a:r>
            <a:r>
              <a:rPr lang="cs-CZ" b="1" u="sng" dirty="0" smtClean="0">
                <a:latin typeface="UnitPro" panose="020B0504030101020102" pitchFamily="34" charset="0"/>
                <a:cs typeface="UnitPro" panose="020B0504030101020102" pitchFamily="34" charset="0"/>
              </a:rPr>
              <a:t>6. 8. 2018 16:00</a:t>
            </a:r>
          </a:p>
          <a:p>
            <a:pPr lvl="1"/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U</a:t>
            </a: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končení příjmu žádostí o podporu: </a:t>
            </a:r>
            <a:r>
              <a:rPr lang="cs-CZ" b="1" u="sng" dirty="0" smtClean="0">
                <a:latin typeface="UnitPro" panose="020B0504030101020102" pitchFamily="34" charset="0"/>
                <a:cs typeface="UnitPro" panose="020B0504030101020102" pitchFamily="34" charset="0"/>
              </a:rPr>
              <a:t>30. 9. 2018 16:00</a:t>
            </a:r>
          </a:p>
          <a:p>
            <a:pPr lvl="1"/>
            <a:r>
              <a:rPr lang="cs-CZ" dirty="0" err="1" smtClean="0">
                <a:latin typeface="UnitPro" panose="020B0504030101020102" pitchFamily="34" charset="0"/>
                <a:cs typeface="UnitPro" panose="020B0504030101020102" pitchFamily="34" charset="0"/>
              </a:rPr>
              <a:t>Spec</a:t>
            </a: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. příloha – osnova studie proveditelnosti – doplňující informace pro hodnocení prováděné ZS ITI PMO</a:t>
            </a:r>
          </a:p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Výzva ŘO IROP č. 58</a:t>
            </a:r>
          </a:p>
          <a:p>
            <a:pPr lvl="1"/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Určuje hl. podmínky žádosti o podporu, pokud není stanoveno jinak ve výzvě nositele a ZS</a:t>
            </a:r>
          </a:p>
          <a:p>
            <a:pPr lvl="2"/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t</a:t>
            </a: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ermín ukončení realizace projektu 31. 8. 2019</a:t>
            </a:r>
          </a:p>
          <a:p>
            <a:pPr lvl="2"/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CZV na projekt</a:t>
            </a:r>
          </a:p>
          <a:p>
            <a:pPr lvl="3"/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min. 1 mil. Kč</a:t>
            </a:r>
          </a:p>
          <a:p>
            <a:pPr lvl="3"/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max. 8 mil. Kč</a:t>
            </a:r>
            <a:endParaRPr lang="cs-CZ" dirty="0">
              <a:latin typeface="UnitPro" panose="020B0504030101020102" pitchFamily="34" charset="0"/>
              <a:cs typeface="UnitPro" panose="020B0504030101020102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31.7.2018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933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7680" y="13619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Vybrané povinné přílohy k žádosti o podporu do výzvy ZS</a:t>
            </a:r>
            <a:endParaRPr lang="cs-CZ" dirty="0">
              <a:latin typeface="UnitPro" panose="020B0504030101020102" pitchFamily="34" charset="0"/>
              <a:cs typeface="UnitPro" panose="020B0504030101020102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Studie proveditelnosti</a:t>
            </a:r>
          </a:p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Doklad o prokázání vztahu k majetku (výpis z katastru apod.)</a:t>
            </a:r>
          </a:p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Územní rozhodnutí s nabytím právní moci (je-li relevantní)</a:t>
            </a:r>
          </a:p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Žádost o stavební povolení nebo ohlášení, stavební povolení s nabytím právní moci  (je-li relevantní)</a:t>
            </a:r>
          </a:p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Projektová dokumentace</a:t>
            </a:r>
          </a:p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Položkový rozpočet</a:t>
            </a:r>
          </a:p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Výpis z rejstříku škol</a:t>
            </a:r>
          </a:p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Stanovisko krajské hygienické stanice ke kapacitě školy</a:t>
            </a:r>
          </a:p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K</a:t>
            </a: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ladné vyjádření ŘV ITI PMO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31.7.2018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431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Alokace opatření ITI</a:t>
            </a:r>
            <a:endParaRPr lang="cs-CZ" dirty="0">
              <a:latin typeface="UnitPro" panose="020B0504030101020102" pitchFamily="34" charset="0"/>
              <a:cs typeface="UnitPro" panose="020B0504030101020102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496855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Opatření 3.1.1. </a:t>
            </a:r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Strategie ITI </a:t>
            </a:r>
            <a:r>
              <a:rPr lang="cs-CZ" sz="2800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(Budování kapacit předškolního vzdělávání)</a:t>
            </a:r>
            <a:endParaRPr lang="cs-CZ" sz="2800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Celkové způsobilé výdaje	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343,9 mil. Kč</a:t>
            </a:r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Příspěvek Unie – IROP	</a:t>
            </a:r>
            <a:r>
              <a:rPr lang="cs-CZ" b="1" u="sng" dirty="0" smtClean="0">
                <a:solidFill>
                  <a:srgbClr val="00AEEF"/>
                </a:solidFill>
                <a:latin typeface="UnitPro" panose="020B0504030101020102" pitchFamily="34" charset="0"/>
                <a:cs typeface="UnitPro" panose="020B0504030101020102" pitchFamily="34" charset="0"/>
              </a:rPr>
              <a:t>292,315 mil. Kč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V </a:t>
            </a:r>
            <a:r>
              <a:rPr lang="cs-CZ" altLang="cs-CZ" dirty="0">
                <a:latin typeface="UnitPro" panose="020B0504030101020102" pitchFamily="34" charset="0"/>
                <a:cs typeface="UnitPro" panose="020B0504030101020102" pitchFamily="34" charset="0"/>
              </a:rPr>
              <a:t>roce 2017 vyhlášena výzva s alokací 255 mil. </a:t>
            </a:r>
            <a:r>
              <a:rPr lang="cs-CZ" alt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Kč, v aktuální výzvě č. 18 zbývá alokace 37,315 mil. Kč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dirty="0">
                <a:latin typeface="UnitPro" panose="020B0504030101020102" pitchFamily="34" charset="0"/>
                <a:cs typeface="UnitPro" panose="020B0504030101020102" pitchFamily="34" charset="0"/>
              </a:rPr>
              <a:t>14 předložených projektových </a:t>
            </a:r>
            <a:r>
              <a:rPr lang="cs-CZ" alt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záměrů </a:t>
            </a:r>
            <a:r>
              <a:rPr lang="cs-CZ" altLang="cs-CZ" dirty="0">
                <a:latin typeface="UnitPro" panose="020B0504030101020102" pitchFamily="34" charset="0"/>
                <a:cs typeface="UnitPro" panose="020B0504030101020102" pitchFamily="34" charset="0"/>
              </a:rPr>
              <a:t>za </a:t>
            </a:r>
            <a:r>
              <a:rPr lang="cs-CZ" altLang="cs-CZ" b="1" dirty="0">
                <a:latin typeface="UnitPro" panose="020B0504030101020102" pitchFamily="34" charset="0"/>
                <a:cs typeface="UnitPro" panose="020B0504030101020102" pitchFamily="34" charset="0"/>
              </a:rPr>
              <a:t>cca 74 mil. Kč </a:t>
            </a:r>
            <a:r>
              <a:rPr lang="cs-CZ" altLang="cs-CZ" dirty="0">
                <a:latin typeface="UnitPro" panose="020B0504030101020102" pitchFamily="34" charset="0"/>
                <a:cs typeface="UnitPro" panose="020B0504030101020102" pitchFamily="34" charset="0"/>
              </a:rPr>
              <a:t>(podpora z ERDF) –</a:t>
            </a:r>
            <a:r>
              <a:rPr lang="en-US" altLang="cs-CZ" dirty="0">
                <a:latin typeface="UnitPro" panose="020B0504030101020102" pitchFamily="34" charset="0"/>
                <a:cs typeface="UnitPro" panose="020B0504030101020102" pitchFamily="34" charset="0"/>
              </a:rPr>
              <a:t>&gt;</a:t>
            </a:r>
            <a:r>
              <a:rPr lang="cs-CZ" altLang="cs-CZ" dirty="0">
                <a:latin typeface="UnitPro" panose="020B0504030101020102" pitchFamily="34" charset="0"/>
                <a:cs typeface="UnitPro" panose="020B0504030101020102" pitchFamily="34" charset="0"/>
              </a:rPr>
              <a:t> částka přesahuje alokaci výzvy </a:t>
            </a:r>
            <a:r>
              <a:rPr lang="cs-CZ" alt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cca o 100 %; jeden PZ vyřazen z hodnocení (žadatel neopravil PZ v termínu a nepotvrdil účast na jednání PS)</a:t>
            </a:r>
            <a:endParaRPr lang="cs-CZ" altLang="cs-CZ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b="1" u="sng" dirty="0" smtClean="0">
              <a:solidFill>
                <a:srgbClr val="00AEEF"/>
              </a:solidFill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pPr marL="457200" lvl="1" indent="0">
              <a:buNone/>
            </a:pPr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cs-CZ" altLang="cs-CZ" sz="2800" dirty="0" smtClean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cs-CZ" altLang="cs-CZ" sz="2800" dirty="0" smtClean="0">
              <a:latin typeface="UnitPro" panose="020B0504030101020102" pitchFamily="34" charset="0"/>
              <a:cs typeface="UnitPro" panose="020B0504030101020102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31.7.2018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4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5021</TotalTime>
  <Words>1995</Words>
  <Application>Microsoft Office PowerPoint</Application>
  <PresentationFormat>Předvádění na obrazovce (4:3)</PresentationFormat>
  <Paragraphs>498</Paragraphs>
  <Slides>31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7" baseType="lpstr">
      <vt:lpstr>Arial</vt:lpstr>
      <vt:lpstr>Calibri</vt:lpstr>
      <vt:lpstr>Times New Roman</vt:lpstr>
      <vt:lpstr>UnitPro</vt:lpstr>
      <vt:lpstr>Wingdings</vt:lpstr>
      <vt:lpstr>Motiv systému Office</vt:lpstr>
      <vt:lpstr>  Pracovní skupina  Předškolní  vzdělávání II.   </vt:lpstr>
      <vt:lpstr>Program</vt:lpstr>
      <vt:lpstr>Integrovaná strategie pro ITI PMO</vt:lpstr>
      <vt:lpstr>Zacílení podpory z IROP v ITI</vt:lpstr>
      <vt:lpstr>Proces schvalování projektů</vt:lpstr>
      <vt:lpstr> </vt:lpstr>
      <vt:lpstr>Informace k výzvám v rámci předškolního vzdělávání </vt:lpstr>
      <vt:lpstr>Vybrané povinné přílohy k žádosti o podporu do výzvy ZS</vt:lpstr>
      <vt:lpstr>Alokace opatření ITI</vt:lpstr>
      <vt:lpstr>Opatření 3.1.1. Strategie ITI</vt:lpstr>
      <vt:lpstr>Předložené projektové záměry</vt:lpstr>
      <vt:lpstr>Posouzení souladu PZ se strategií ITI PMO</vt:lpstr>
      <vt:lpstr>Posouzení souladu PZ se strategií ITI PMO</vt:lpstr>
      <vt:lpstr>Přístavba MŠ Jenštejn</vt:lpstr>
      <vt:lpstr>Výstavba mateřské školy Březí</vt:lpstr>
      <vt:lpstr>Rekonstrukce a částečná přestavba prostor objektu č. p. 1702 na Mateřskou školu</vt:lpstr>
      <vt:lpstr>Vybudování a zkvalitnění kapacit MŠ Liběchov </vt:lpstr>
      <vt:lpstr>Zvýšení kapacity ZŠ a MŠ Kladno, Vodárenská 2115 formou zřízení odloučeného pracoviště MŠ ve Vrchlického ul. V Kladně </vt:lpstr>
      <vt:lpstr>Mateřská škola Nové Kyšice</vt:lpstr>
      <vt:lpstr>Rozšíření mateřské školy Měšice </vt:lpstr>
      <vt:lpstr>Obec Nový Jáchymov</vt:lpstr>
      <vt:lpstr>Mateřská škola 2 x 28 dětí Broumy</vt:lpstr>
      <vt:lpstr>ROZŠÍŘENÍ KAPACITY MŠ - 2 ETAPA</vt:lpstr>
      <vt:lpstr>Výstavba mateřské školy Stará Lysá</vt:lpstr>
      <vt:lpstr>Zázemí LMŠ Studánka, Beroun </vt:lpstr>
      <vt:lpstr>Novostavba mateřské školy Statenice</vt:lpstr>
      <vt:lpstr>Posouzení souladu PZ se strategií ITI PMO</vt:lpstr>
      <vt:lpstr>Předložené projektové záměry</vt:lpstr>
      <vt:lpstr>Posouzení souladu PZ se strategií ITI PMO</vt:lpstr>
      <vt:lpstr>Další postup</vt:lpstr>
      <vt:lpstr>   Děkujeme  za pozornost! 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Kriegischová Lenka (IPR/SSP)</dc:creator>
  <cp:lastModifiedBy>Kubíček Ondřej Mgr. (IPR/SSP)</cp:lastModifiedBy>
  <cp:revision>285</cp:revision>
  <cp:lastPrinted>2018-07-30T12:59:48Z</cp:lastPrinted>
  <dcterms:created xsi:type="dcterms:W3CDTF">2016-01-20T08:04:53Z</dcterms:created>
  <dcterms:modified xsi:type="dcterms:W3CDTF">2018-07-30T13:04:28Z</dcterms:modified>
</cp:coreProperties>
</file>